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7" r:id="rId3"/>
    <p:sldId id="268" r:id="rId4"/>
    <p:sldId id="270" r:id="rId5"/>
    <p:sldId id="269" r:id="rId6"/>
    <p:sldId id="271" r:id="rId7"/>
    <p:sldId id="272" r:id="rId8"/>
    <p:sldId id="273" r:id="rId9"/>
    <p:sldId id="274" r:id="rId10"/>
    <p:sldId id="276" r:id="rId11"/>
    <p:sldId id="275" r:id="rId12"/>
    <p:sldId id="277" r:id="rId13"/>
    <p:sldId id="286" r:id="rId14"/>
    <p:sldId id="284" r:id="rId15"/>
    <p:sldId id="280" r:id="rId16"/>
    <p:sldId id="289" r:id="rId17"/>
    <p:sldId id="288" r:id="rId18"/>
    <p:sldId id="290" r:id="rId19"/>
    <p:sldId id="291" r:id="rId20"/>
    <p:sldId id="279" r:id="rId21"/>
    <p:sldId id="281" r:id="rId22"/>
    <p:sldId id="287" r:id="rId23"/>
    <p:sldId id="283" r:id="rId24"/>
    <p:sldId id="264" r:id="rId25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6"/>
    </p:embeddedFont>
    <p:embeddedFont>
      <p:font typeface="Cambria Math" panose="02040503050406030204" pitchFamily="18" charset="0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AAB1"/>
    <a:srgbClr val="F6CDD1"/>
    <a:srgbClr val="91EBA6"/>
    <a:srgbClr val="C5C7E9"/>
    <a:srgbClr val="A8E6FF"/>
    <a:srgbClr val="596E85"/>
    <a:srgbClr val="C0C3EF"/>
    <a:srgbClr val="8E8EE6"/>
    <a:srgbClr val="FBB379"/>
    <a:srgbClr val="3A39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1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80" y="366"/>
      </p:cViewPr>
      <p:guideLst>
        <p:guide orient="horz" pos="1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59126"/>
      </p:ext>
    </p:extLst>
  </p:cSld>
  <p:clrMapOvr>
    <a:masterClrMapping/>
  </p:clrMapOvr>
  <p:transition spd="med">
    <p:strips dir="l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46319"/>
      </p:ext>
    </p:extLst>
  </p:cSld>
  <p:clrMapOvr>
    <a:masterClrMapping/>
  </p:clrMapOvr>
  <p:transition spd="med">
    <p:strips dir="l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052193"/>
      </p:ext>
    </p:extLst>
  </p:cSld>
  <p:clrMapOvr>
    <a:masterClrMapping/>
  </p:clrMapOvr>
  <p:transition spd="med">
    <p:strips dir="l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63401"/>
      </p:ext>
    </p:extLst>
  </p:cSld>
  <p:clrMapOvr>
    <a:masterClrMapping/>
  </p:clrMapOvr>
  <p:transition spd="med">
    <p:strips dir="l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5303"/>
      </p:ext>
    </p:extLst>
  </p:cSld>
  <p:clrMapOvr>
    <a:masterClrMapping/>
  </p:clrMapOvr>
  <p:transition spd="med">
    <p:strips dir="l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64626"/>
      </p:ext>
    </p:extLst>
  </p:cSld>
  <p:clrMapOvr>
    <a:masterClrMapping/>
  </p:clrMapOvr>
  <p:transition spd="med">
    <p:strips dir="l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8755"/>
      </p:ext>
    </p:extLst>
  </p:cSld>
  <p:clrMapOvr>
    <a:masterClrMapping/>
  </p:clrMapOvr>
  <p:transition spd="med">
    <p:strips dir="l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95675"/>
      </p:ext>
    </p:extLst>
  </p:cSld>
  <p:clrMapOvr>
    <a:masterClrMapping/>
  </p:clrMapOvr>
  <p:transition spd="med">
    <p:strips dir="l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18761"/>
      </p:ext>
    </p:extLst>
  </p:cSld>
  <p:clrMapOvr>
    <a:masterClrMapping/>
  </p:clrMapOvr>
  <p:transition spd="med">
    <p:strips dir="l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634666"/>
      </p:ext>
    </p:extLst>
  </p:cSld>
  <p:clrMapOvr>
    <a:masterClrMapping/>
  </p:clrMapOvr>
  <p:transition spd="med">
    <p:strips dir="l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18397-C2B5-4F44-85C2-4E706ACD320A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270B-A7C0-4F9F-BB0D-89EDEF1D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2861"/>
      </p:ext>
    </p:extLst>
  </p:cSld>
  <p:clrMapOvr>
    <a:masterClrMapping/>
  </p:clrMapOvr>
  <p:transition spd="med">
    <p:strips dir="l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F0918397-C2B5-4F44-85C2-4E706ACD320A}" type="datetimeFigureOut">
              <a:rPr lang="ko-KR" altLang="en-US" smtClean="0"/>
              <a:pPr/>
              <a:t>2022-10-06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defRPr>
            </a:lvl1pPr>
          </a:lstStyle>
          <a:p>
            <a:fld id="{D448270B-A7C0-4F9F-BB0D-89EDEF1D7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92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strips dir="ld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주아" panose="02020603020101020101" pitchFamily="18" charset="-127"/>
          <a:ea typeface="배달의민족 주아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3.gi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59" y="266700"/>
            <a:ext cx="412927" cy="4047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42" y="2140166"/>
            <a:ext cx="8621866" cy="4407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자유형 26"/>
          <p:cNvSpPr/>
          <p:nvPr/>
        </p:nvSpPr>
        <p:spPr>
          <a:xfrm>
            <a:off x="2419546" y="1281654"/>
            <a:ext cx="7352908" cy="4161343"/>
          </a:xfrm>
          <a:custGeom>
            <a:avLst/>
            <a:gdLst>
              <a:gd name="connsiteX0" fmla="*/ 0 w 7352908"/>
              <a:gd name="connsiteY0" fmla="*/ 0 h 4161343"/>
              <a:gd name="connsiteX1" fmla="*/ 6763982 w 7352908"/>
              <a:gd name="connsiteY1" fmla="*/ 0 h 4161343"/>
              <a:gd name="connsiteX2" fmla="*/ 7352908 w 7352908"/>
              <a:gd name="connsiteY2" fmla="*/ 588925 h 4161343"/>
              <a:gd name="connsiteX3" fmla="*/ 7352908 w 7352908"/>
              <a:gd name="connsiteY3" fmla="*/ 4161343 h 4161343"/>
              <a:gd name="connsiteX4" fmla="*/ 608805 w 7352908"/>
              <a:gd name="connsiteY4" fmla="*/ 4161343 h 4161343"/>
              <a:gd name="connsiteX5" fmla="*/ 608805 w 7352908"/>
              <a:gd name="connsiteY5" fmla="*/ 4161343 h 4161343"/>
              <a:gd name="connsiteX6" fmla="*/ 0 w 7352908"/>
              <a:gd name="connsiteY6" fmla="*/ 3552538 h 416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2908" h="4161343">
                <a:moveTo>
                  <a:pt x="0" y="0"/>
                </a:moveTo>
                <a:lnTo>
                  <a:pt x="6763982" y="0"/>
                </a:lnTo>
                <a:lnTo>
                  <a:pt x="7352908" y="588925"/>
                </a:lnTo>
                <a:lnTo>
                  <a:pt x="7352908" y="4161343"/>
                </a:lnTo>
                <a:lnTo>
                  <a:pt x="608805" y="4161343"/>
                </a:lnTo>
                <a:lnTo>
                  <a:pt x="608805" y="4161343"/>
                </a:lnTo>
                <a:lnTo>
                  <a:pt x="0" y="3552538"/>
                </a:lnTo>
                <a:close/>
              </a:path>
            </a:pathLst>
          </a:cu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4" r="75192" b="33810"/>
          <a:stretch/>
        </p:blipFill>
        <p:spPr>
          <a:xfrm>
            <a:off x="2009775" y="2140166"/>
            <a:ext cx="1752230" cy="29176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89" t="40692"/>
          <a:stretch/>
        </p:blipFill>
        <p:spPr>
          <a:xfrm>
            <a:off x="5131246" y="3933825"/>
            <a:ext cx="5113761" cy="261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764776" y="1658065"/>
            <a:ext cx="5532651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spc="-60" dirty="0">
                <a:ln w="12700">
                  <a:noFill/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multilayer multimodal detection and prediction model based on explainable artificial intelligence for Alzheimer’s disease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982003" y="4159464"/>
            <a:ext cx="131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DAHS</a:t>
            </a:r>
            <a:r>
              <a:rPr lang="ko-KR" altLang="en-US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pc="-6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김홍범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1" y="382679"/>
            <a:ext cx="412927" cy="40472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43" y="266700"/>
            <a:ext cx="412927" cy="40472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610" y="5632113"/>
            <a:ext cx="412927" cy="40472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726" y="2145007"/>
            <a:ext cx="412927" cy="40472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713" y="4472078"/>
            <a:ext cx="412927" cy="40472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427" y="5500959"/>
            <a:ext cx="412927" cy="4047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" y="1627864"/>
            <a:ext cx="412927" cy="40472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3" y="4094982"/>
            <a:ext cx="412927" cy="40472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61" y="5845546"/>
            <a:ext cx="412927" cy="40472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47" y="6232954"/>
            <a:ext cx="412927" cy="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424541-7C00-36A6-6EE9-92BA69EAB0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6" b="1318"/>
          <a:stretch/>
        </p:blipFill>
        <p:spPr>
          <a:xfrm>
            <a:off x="1425212" y="1308980"/>
            <a:ext cx="5412139" cy="472235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2AE428-3FB7-2671-2049-307AC26CD488}"/>
              </a:ext>
            </a:extLst>
          </p:cNvPr>
          <p:cNvSpPr/>
          <p:nvPr/>
        </p:nvSpPr>
        <p:spPr>
          <a:xfrm>
            <a:off x="1425212" y="3787386"/>
            <a:ext cx="5394442" cy="2418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686A6-C4A2-63D5-1036-3DE85B955640}"/>
              </a:ext>
            </a:extLst>
          </p:cNvPr>
          <p:cNvSpPr txBox="1"/>
          <p:nvPr/>
        </p:nvSpPr>
        <p:spPr>
          <a:xfrm>
            <a:off x="7536944" y="1850275"/>
            <a:ext cx="32269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성능이 좋은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RF-RFE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선정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selected modalities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최고의 성능을 가지는 데이터셋 선정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 : cognitive scores ( 8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NB : neuropsychological battery (6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MH : medical history (lab test and demographics)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F20015-D429-B0FE-F73B-CC7FD488AF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43594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006343"/>
      </p:ext>
    </p:extLst>
  </p:cSld>
  <p:clrMapOvr>
    <a:masterClrMapping/>
  </p:clrMapOvr>
  <p:transition spd="med">
    <p:strips dir="l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CE984C-BB1B-E7A1-4F8B-F47D6EB33E8E}"/>
              </a:ext>
            </a:extLst>
          </p:cNvPr>
          <p:cNvSpPr txBox="1"/>
          <p:nvPr/>
        </p:nvSpPr>
        <p:spPr>
          <a:xfrm>
            <a:off x="1571930" y="1431589"/>
            <a:ext cx="917939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Layer2 : Binary classification – </a:t>
            </a:r>
          </a:p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Lable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pMCI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Smci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B1 : RF-RFE – 86.8%(36 features)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B2 : SVM-RFE –82.6%(17 features)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B3 : GB-RFE – 86.0%(39 features)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EAA62-B1BC-508A-F649-3BBF4DC2AB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6" b="-1"/>
          <a:stretch/>
        </p:blipFill>
        <p:spPr>
          <a:xfrm>
            <a:off x="1401095" y="3160352"/>
            <a:ext cx="9497961" cy="2266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D3E0FB-97B0-320C-D4EA-EDD6FF7E7B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06418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501371"/>
      </p:ext>
    </p:extLst>
  </p:cSld>
  <p:clrMapOvr>
    <a:masterClrMapping/>
  </p:clrMapOvr>
  <p:transition spd="med">
    <p:strips dir="l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B5306-CC91-47E3-90E7-DFD6FD835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741" y="2090285"/>
            <a:ext cx="5078024" cy="28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8C9937-F2B3-C271-F9E4-B706DAB96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48" y="2090285"/>
            <a:ext cx="4962525" cy="28800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949AC91-FB99-E8F7-C665-7ABDF7036949}"/>
              </a:ext>
            </a:extLst>
          </p:cNvPr>
          <p:cNvSpPr/>
          <p:nvPr/>
        </p:nvSpPr>
        <p:spPr>
          <a:xfrm>
            <a:off x="1014689" y="4135493"/>
            <a:ext cx="4070555" cy="153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6FBD2B5-AC96-EF6A-3F67-A87B9F385EFD}"/>
              </a:ext>
            </a:extLst>
          </p:cNvPr>
          <p:cNvSpPr/>
          <p:nvPr/>
        </p:nvSpPr>
        <p:spPr>
          <a:xfrm>
            <a:off x="6575897" y="4163059"/>
            <a:ext cx="3698896" cy="153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739CA-3C21-C037-4C93-4341C21581C4}"/>
              </a:ext>
            </a:extLst>
          </p:cNvPr>
          <p:cNvSpPr txBox="1"/>
          <p:nvPr/>
        </p:nvSpPr>
        <p:spPr>
          <a:xfrm>
            <a:off x="4878767" y="1333091"/>
            <a:ext cx="33735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 2 experiments</a:t>
            </a:r>
            <a:endParaRPr lang="ko-KR" altLang="en-US" sz="2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8C65594-83B3-B22B-9FCD-A11B9B74EA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7" y="5404484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991338"/>
      </p:ext>
    </p:extLst>
  </p:cSld>
  <p:clrMapOvr>
    <a:masterClrMapping/>
  </p:clrMapOvr>
  <p:transition spd="med">
    <p:strips dir="l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10059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18536-DF9D-6C1F-76C2-ADD692D8044B}"/>
              </a:ext>
            </a:extLst>
          </p:cNvPr>
          <p:cNvSpPr txBox="1"/>
          <p:nvPr/>
        </p:nvSpPr>
        <p:spPr>
          <a:xfrm>
            <a:off x="3999762" y="1324084"/>
            <a:ext cx="60232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Different classifiers experiments</a:t>
            </a:r>
            <a:endParaRPr lang="ko-KR" altLang="en-US" sz="2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4DC36-5741-CABB-B610-2E8F6760A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974" y="1919101"/>
            <a:ext cx="6628205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591339-220A-FF40-C238-727D31783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5974" y="3999362"/>
            <a:ext cx="7401869" cy="1980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C6BCAE8-1FA7-9CD9-ACF0-E998E8F2D0F8}"/>
              </a:ext>
            </a:extLst>
          </p:cNvPr>
          <p:cNvSpPr/>
          <p:nvPr/>
        </p:nvSpPr>
        <p:spPr>
          <a:xfrm>
            <a:off x="1527932" y="3167137"/>
            <a:ext cx="4813874" cy="1533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AA96ED9-FB2D-B1EE-2F16-FE50A2E56427}"/>
              </a:ext>
            </a:extLst>
          </p:cNvPr>
          <p:cNvSpPr/>
          <p:nvPr/>
        </p:nvSpPr>
        <p:spPr>
          <a:xfrm>
            <a:off x="1467955" y="5219129"/>
            <a:ext cx="4083338" cy="2082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2269B7-1403-6D67-453F-15BD47D130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5" y="5427406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9278565"/>
      </p:ext>
    </p:extLst>
  </p:cSld>
  <p:clrMapOvr>
    <a:masterClrMapping/>
  </p:clrMapOvr>
  <p:transition spd="med">
    <p:strips dir="l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599769" y="98297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642D1-0D20-84A6-6E13-380BC4BCC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57" y="1930298"/>
            <a:ext cx="6616927" cy="28623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4DE1E4-0A18-0302-6E78-20681B40ADE6}"/>
              </a:ext>
            </a:extLst>
          </p:cNvPr>
          <p:cNvSpPr txBox="1"/>
          <p:nvPr/>
        </p:nvSpPr>
        <p:spPr>
          <a:xfrm>
            <a:off x="1127082" y="1583562"/>
            <a:ext cx="39699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RF/DT Explainer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Global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importance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 전체적인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얼만큼 예측에 영향을 끼치는지 알 수 있는 지표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환자가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분류됨에 있어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얼만큼 영향을 끼치는지 나타내는 지표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Fuzzy Explainer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각각 얼만큼의 영향을 분류됨에 있어 끼치는지 나타내는 지표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890406-3D65-BE11-9E07-1707DD086C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8" y="5308445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209936"/>
      </p:ext>
    </p:extLst>
  </p:cSld>
  <p:clrMapOvr>
    <a:masterClrMapping/>
  </p:clrMapOvr>
  <p:transition spd="med">
    <p:strips dir="l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54336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049AE9-EAE3-567D-49EB-5B044C56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54" y="2193636"/>
            <a:ext cx="591049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FEA05-C1AA-FB4E-FF53-DF75B9D03986}"/>
              </a:ext>
            </a:extLst>
          </p:cNvPr>
          <p:cNvSpPr txBox="1"/>
          <p:nvPr/>
        </p:nvSpPr>
        <p:spPr>
          <a:xfrm>
            <a:off x="7472801" y="2323500"/>
            <a:ext cx="34489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VALUE : 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변수가 예측에 미치는 영향을 알 수 있는 지표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 간의 의존성을 고려할 수 있고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음의 영향력을 계산할 수 있음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importance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불가능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각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환자별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예측값에서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특정 변수들의 영향도를 확인 가능함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2CD21-B433-A63A-8E1A-7F52C51258BF}"/>
              </a:ext>
            </a:extLst>
          </p:cNvPr>
          <p:cNvSpPr txBox="1"/>
          <p:nvPr/>
        </p:nvSpPr>
        <p:spPr>
          <a:xfrm>
            <a:off x="3923071" y="1333254"/>
            <a:ext cx="53448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VALUE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D18890-0695-8351-BE16-EA85BFE918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9" y="5404485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7726275"/>
      </p:ext>
    </p:extLst>
  </p:cSld>
  <p:clrMapOvr>
    <a:masterClrMapping/>
  </p:clrMapOvr>
  <p:transition spd="med">
    <p:strips dir="l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54336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2CD21-B433-A63A-8E1A-7F52C51258BF}"/>
              </a:ext>
            </a:extLst>
          </p:cNvPr>
          <p:cNvSpPr txBox="1"/>
          <p:nvPr/>
        </p:nvSpPr>
        <p:spPr>
          <a:xfrm>
            <a:off x="3923071" y="1333254"/>
            <a:ext cx="53448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VALUE</a:t>
            </a:r>
            <a:endParaRPr lang="ko-KR" altLang="en-US" sz="2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E281292-0D55-72D3-C90A-B64AB00428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974" y="2080948"/>
                <a:ext cx="4655683" cy="344379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KR" dirty="0"/>
                  <a:t>Shapley Value</a:t>
                </a:r>
              </a:p>
              <a:p>
                <a:pPr lvl="1"/>
                <a:r>
                  <a:rPr lang="en-US" altLang="ko-KR" dirty="0"/>
                  <a:t>*Additive Feature Attribution </a:t>
                </a:r>
                <a:r>
                  <a:rPr lang="ko-KR" altLang="en-US" dirty="0"/>
                  <a:t>성질을 만족시키는 식</a:t>
                </a:r>
                <a:r>
                  <a:rPr lang="en-US" altLang="ko-KR" dirty="0"/>
                  <a:t> :</a:t>
                </a:r>
                <a:r>
                  <a:rPr lang="ko-KR" altLang="en-US" dirty="0"/>
                  <a:t> </a:t>
                </a:r>
                <a:r>
                  <a:rPr lang="en-US" altLang="ko-KR" b="1" dirty="0"/>
                  <a:t>Shapley Value</a:t>
                </a:r>
                <a:r>
                  <a:rPr lang="ko-KR" altLang="en-US" b="1" dirty="0"/>
                  <a:t> </a:t>
                </a:r>
                <a:endParaRPr lang="en-US" altLang="ko-KR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p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p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p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\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ko-KR" altLang="en-US" b="1" i="1" dirty="0"/>
                  <a:t> </a:t>
                </a:r>
                <a:endParaRPr lang="en-US" altLang="ko-KR" b="1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Shapley value</a:t>
                </a:r>
              </a:p>
              <a:p>
                <a:pPr lvl="1"/>
                <a:r>
                  <a:rPr lang="en-US" altLang="ko-KR" dirty="0"/>
                  <a:t>Cooperative game theory result</a:t>
                </a:r>
                <a:r>
                  <a:rPr lang="ko-KR" altLang="en-US" dirty="0"/>
                  <a:t>에 기반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Key Idea (of Shapley value):</a:t>
                </a:r>
              </a:p>
              <a:p>
                <a:pPr lvl="1"/>
                <a:r>
                  <a:rPr lang="ko-KR" altLang="en-US" dirty="0"/>
                  <a:t>해석을 위한 각 </a:t>
                </a:r>
                <a:r>
                  <a:rPr lang="en-US" altLang="ko-KR" dirty="0"/>
                  <a:t>feature importance</a:t>
                </a:r>
                <a:r>
                  <a:rPr lang="ko-KR" altLang="en-US" dirty="0"/>
                  <a:t> 필요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Feature</a:t>
                </a:r>
                <a:r>
                  <a:rPr lang="ko-KR" altLang="en-US" dirty="0"/>
                  <a:t>들을 하나씩 조합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조합한 각 </a:t>
                </a:r>
                <a:r>
                  <a:rPr lang="en-US" altLang="ko-KR" dirty="0"/>
                  <a:t>feature</a:t>
                </a:r>
                <a:r>
                  <a:rPr lang="ko-KR" altLang="en-US" dirty="0"/>
                  <a:t>에 따른 평균적인 변화 관찰</a:t>
                </a:r>
                <a:endParaRPr lang="en-US" altLang="ko-KR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E281292-0D55-72D3-C90A-B64AB00428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974" y="2080948"/>
                <a:ext cx="4655683" cy="3443798"/>
              </a:xfrm>
              <a:blipFill>
                <a:blip r:embed="rId5"/>
                <a:stretch>
                  <a:fillRect l="-1178" t="-31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03A10AB2-7CCC-9589-9D6E-451D74290F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61" b="-2"/>
          <a:stretch/>
        </p:blipFill>
        <p:spPr>
          <a:xfrm>
            <a:off x="6595478" y="1914040"/>
            <a:ext cx="4524258" cy="3978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5144A0-0CF0-FA50-BE5D-C068A0E1C3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9" y="5404485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030580"/>
      </p:ext>
    </p:extLst>
  </p:cSld>
  <p:clrMapOvr>
    <a:masterClrMapping/>
  </p:clrMapOvr>
  <p:transition spd="med">
    <p:strips dir="l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54336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6B97E-35B8-D06B-79BF-7B2DDB62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114" y="1403304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문제</a:t>
            </a:r>
            <a:r>
              <a:rPr lang="en-US" altLang="ko-KR" sz="2000" dirty="0"/>
              <a:t>: (“XAI, </a:t>
            </a:r>
            <a:r>
              <a:rPr lang="ko-KR" altLang="en-US" sz="2000" dirty="0"/>
              <a:t>인공지능을 해부하다</a:t>
            </a:r>
            <a:r>
              <a:rPr lang="en-US" altLang="ko-KR" sz="2000" dirty="0"/>
              <a:t>”</a:t>
            </a:r>
            <a:r>
              <a:rPr lang="ko-KR" altLang="en-US" sz="2000" dirty="0"/>
              <a:t>에서 발췌</a:t>
            </a:r>
            <a:r>
              <a:rPr lang="en-US" altLang="ko-KR" sz="2000" dirty="0"/>
              <a:t>)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21A55CE-387B-4FB1-6176-132436C27FFB}"/>
              </a:ext>
            </a:extLst>
          </p:cNvPr>
          <p:cNvSpPr/>
          <p:nvPr/>
        </p:nvSpPr>
        <p:spPr>
          <a:xfrm>
            <a:off x="932300" y="1922414"/>
            <a:ext cx="8241792" cy="28425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당신은 운송 수단 스타트업에서 근무 중인 데이터 과학자다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당신이 운영하는 서비스는 최근 많은 사람의 호응을 받으며 승승장구 하고 있다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어느 날 기획자들로부터 합승 제도를 도입하는게 어떠냐는 제안을 받았다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ysClr val="windowText" lastClr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문제는 합승 요금을 분배할 때 발생했다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중간에 탑승한 사용자에게 합승 요금을 어떻게 분배해야 하는지 논쟁이 발생한 것이다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베타 기간에는 동승자들이 알아서 청구 금액을 분배하기로 했다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그러나 이 방식은 합리적이지 않았고 곧 고객들의 불만이 폭주했다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이제 당신은 운송 비용을 어떻게 나눠야 더 합리적인지 구분해 달라는 요청을 받았다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어떻게 하면 사용자들의 합승 요금 기여도를 합리적으로 계산할 수 있을까</a:t>
            </a:r>
            <a:r>
              <a:rPr lang="en-US" altLang="ko-KR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?”</a:t>
            </a:r>
            <a:r>
              <a:rPr lang="ko-KR" altLang="en-US" dirty="0">
                <a:solidFill>
                  <a:sysClr val="windowText" lastClr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KR" dirty="0">
              <a:solidFill>
                <a:sysClr val="windowText" lastClr="000000"/>
              </a:solidFill>
              <a:latin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576F8A-89DC-1047-715A-0E84276D00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21" y="5382431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C3F21B-7664-F6E5-3097-67A5A1FA1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73" y="1975334"/>
            <a:ext cx="2336668" cy="23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4442"/>
      </p:ext>
    </p:extLst>
  </p:cSld>
  <p:clrMapOvr>
    <a:masterClrMapping/>
  </p:clrMapOvr>
  <p:transition spd="med">
    <p:strips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54336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3AF456-29F3-404B-F6DA-FBCE48AC0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397264"/>
              </p:ext>
            </p:extLst>
          </p:nvPr>
        </p:nvGraphicFramePr>
        <p:xfrm>
          <a:off x="845415" y="2251293"/>
          <a:ext cx="266274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373">
                  <a:extLst>
                    <a:ext uri="{9D8B030D-6E8A-4147-A177-3AD203B41FA5}">
                      <a16:colId xmlns:a16="http://schemas.microsoft.com/office/drawing/2014/main" val="1610653537"/>
                    </a:ext>
                  </a:extLst>
                </a:gridCol>
                <a:gridCol w="1331373">
                  <a:extLst>
                    <a:ext uri="{9D8B030D-6E8A-4147-A177-3AD203B41FA5}">
                      <a16:colId xmlns:a16="http://schemas.microsoft.com/office/drawing/2014/main" val="414546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요금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원</a:t>
                      </a:r>
                      <a:r>
                        <a:rPr lang="en-US" altLang="ko-KR" dirty="0"/>
                        <a:t>)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50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배달의민족 주아" panose="02020603020101020101" pitchFamily="18" charset="-127"/>
                        </a:rPr>
                        <a:t>A</a:t>
                      </a:r>
                      <a:endParaRPr lang="en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8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636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23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A,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7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20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35,000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30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A, B,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600" dirty="0">
                          <a:latin typeface="배달의민족 주아" panose="02020603020101020101" pitchFamily="18" charset="-127"/>
                        </a:rPr>
                        <a:t>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911213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417B8B52-0A2A-80E9-F7C5-D9FB223245B7}"/>
              </a:ext>
            </a:extLst>
          </p:cNvPr>
          <p:cNvSpPr/>
          <p:nvPr/>
        </p:nvSpPr>
        <p:spPr>
          <a:xfrm>
            <a:off x="3645654" y="3106845"/>
            <a:ext cx="463296" cy="512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배달의민족 주아" panose="02020603020101020101" pitchFamily="18" charset="-127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068976AA-1C7C-782B-8CA3-B9C1381E6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93622"/>
              </p:ext>
            </p:extLst>
          </p:nvPr>
        </p:nvGraphicFramePr>
        <p:xfrm>
          <a:off x="4174275" y="2251293"/>
          <a:ext cx="6910613" cy="3248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54">
                  <a:extLst>
                    <a:ext uri="{9D8B030D-6E8A-4147-A177-3AD203B41FA5}">
                      <a16:colId xmlns:a16="http://schemas.microsoft.com/office/drawing/2014/main" val="4176222767"/>
                    </a:ext>
                  </a:extLst>
                </a:gridCol>
                <a:gridCol w="1987953">
                  <a:extLst>
                    <a:ext uri="{9D8B030D-6E8A-4147-A177-3AD203B41FA5}">
                      <a16:colId xmlns:a16="http://schemas.microsoft.com/office/drawing/2014/main" val="3572848737"/>
                    </a:ext>
                  </a:extLst>
                </a:gridCol>
                <a:gridCol w="1987953">
                  <a:extLst>
                    <a:ext uri="{9D8B030D-6E8A-4147-A177-3AD203B41FA5}">
                      <a16:colId xmlns:a16="http://schemas.microsoft.com/office/drawing/2014/main" val="3968749916"/>
                    </a:ext>
                  </a:extLst>
                </a:gridCol>
                <a:gridCol w="1987953">
                  <a:extLst>
                    <a:ext uri="{9D8B030D-6E8A-4147-A177-3AD203B41FA5}">
                      <a16:colId xmlns:a16="http://schemas.microsoft.com/office/drawing/2014/main" val="960612560"/>
                    </a:ext>
                  </a:extLst>
                </a:gridCol>
              </a:tblGrid>
              <a:tr h="322456">
                <a:tc>
                  <a:txBody>
                    <a:bodyPr/>
                    <a:lstStyle/>
                    <a:p>
                      <a:r>
                        <a:rPr lang="ko-KR" altLang="en-US" sz="13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순서</a:t>
                      </a:r>
                      <a:endParaRPr lang="en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A </a:t>
                      </a:r>
                      <a:r>
                        <a:rPr lang="ko-KR" altLang="en-US" sz="1300" dirty="0"/>
                        <a:t>기여도</a:t>
                      </a:r>
                      <a:endParaRPr lang="en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B </a:t>
                      </a:r>
                      <a:r>
                        <a:rPr lang="ko-KR" altLang="en-US" sz="1300" dirty="0"/>
                        <a:t>기여도</a:t>
                      </a:r>
                      <a:endParaRPr lang="en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C</a:t>
                      </a:r>
                      <a:r>
                        <a:rPr lang="ko-KR" altLang="en-US" sz="1300" dirty="0"/>
                        <a:t> 기여도</a:t>
                      </a:r>
                      <a:endParaRPr lang="en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242926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A, B, C</a:t>
                      </a:r>
                      <a:endParaRPr lang="en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V</a:t>
                      </a:r>
                      <a:r>
                        <a:rPr lang="en-KR" sz="1300" dirty="0"/>
                        <a:t>(A) =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V(A,B)-V(A)=40,000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V(A,B,C)-V(A,B)=50,000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99298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A, C,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배달의민족 주아" panose="02020603020101020101" pitchFamily="18" charset="-127"/>
                        </a:rPr>
                        <a:t>V</a:t>
                      </a:r>
                      <a:r>
                        <a:rPr lang="en-KR" sz="1300" dirty="0"/>
                        <a:t>(A) = 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V(A,B,C)-V(A,C)=60,000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V(A,C)-V(A)=30,000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109663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B, A,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V(A,B)-V(B)=20,000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V(B)=30,000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V(A,B,C)-V(A,B)=50,000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886808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B, C,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V(A,B,C)-V(B,C)=65,000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V(B)=30,000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V(B,C)-V(B)=</a:t>
                      </a:r>
                      <a:r>
                        <a:rPr lang="en-KR" sz="1300" dirty="0"/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69069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C, A,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V(A,C)-V(C)= 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V(A,B,C)-V(A,C)=60,000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</a:t>
                      </a:r>
                      <a:r>
                        <a:rPr lang="en-US" sz="1300" dirty="0"/>
                        <a:t>(C)=5,000</a:t>
                      </a:r>
                      <a:endParaRPr lang="en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114382"/>
                  </a:ext>
                </a:extLst>
              </a:tr>
              <a:tr h="322456"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C, B,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V(A,B,C)-V(B,C)=65,000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V(B,C)-V</a:t>
                      </a:r>
                      <a:r>
                        <a:rPr lang="en-US" sz="1300" dirty="0"/>
                        <a:t>(C)=30,000</a:t>
                      </a:r>
                      <a:endParaRPr lang="en-KR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sz="1300" dirty="0">
                          <a:latin typeface="배달의민족 주아" panose="02020603020101020101" pitchFamily="18" charset="-127"/>
                        </a:rPr>
                        <a:t>V</a:t>
                      </a:r>
                      <a:r>
                        <a:rPr lang="en-US" sz="1300" dirty="0"/>
                        <a:t>(C)=5,000</a:t>
                      </a:r>
                      <a:endParaRPr lang="en-KR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44678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0E9981-FC8A-A5E2-36ED-93E2065100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9" y="5404485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6956597"/>
      </p:ext>
    </p:extLst>
  </p:cSld>
  <p:clrMapOvr>
    <a:masterClrMapping/>
  </p:clrMapOvr>
  <p:transition spd="med">
    <p:strips dir="l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54336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084B1243-D2D0-4A20-3B72-DAE488EFDDDD}"/>
              </a:ext>
            </a:extLst>
          </p:cNvPr>
          <p:cNvSpPr/>
          <p:nvPr/>
        </p:nvSpPr>
        <p:spPr>
          <a:xfrm>
            <a:off x="1280062" y="2211618"/>
            <a:ext cx="1067742" cy="105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배달의민족 주아" panose="0202060302010102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729BBF4B-A72C-2A50-3076-159053E35A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762352"/>
                  </p:ext>
                </p:extLst>
              </p:nvPr>
            </p:nvGraphicFramePr>
            <p:xfrm>
              <a:off x="2908468" y="1902355"/>
              <a:ext cx="8127999" cy="15603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292060704"/>
                        </a:ext>
                      </a:extLst>
                    </a:gridCol>
                    <a:gridCol w="2274749">
                      <a:extLst>
                        <a:ext uri="{9D8B030D-6E8A-4147-A177-3AD203B41FA5}">
                          <a16:colId xmlns:a16="http://schemas.microsoft.com/office/drawing/2014/main" val="488476587"/>
                        </a:ext>
                      </a:extLst>
                    </a:gridCol>
                    <a:gridCol w="3143917">
                      <a:extLst>
                        <a:ext uri="{9D8B030D-6E8A-4147-A177-3AD203B41FA5}">
                          <a16:colId xmlns:a16="http://schemas.microsoft.com/office/drawing/2014/main" val="6325904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ko-KR" altLang="en-US" dirty="0">
                              <a:latin typeface="배달의민족 주아" panose="02020603020101020101" pitchFamily="18" charset="-127"/>
                              <a:ea typeface="배달의민족 주아" panose="02020603020101020101" pitchFamily="18" charset="-127"/>
                            </a:rPr>
                            <a:t>사용자</a:t>
                          </a:r>
                          <a:endParaRPr lang="en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배달의민족 주아" panose="02020603020101020101" pitchFamily="18" charset="-127"/>
                            </a:rPr>
                            <a:t>Shapley Equation</a:t>
                          </a:r>
                          <a:endParaRPr lang="en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Shapley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43070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10+10+20+65+35+65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×1,000 </m:t>
                              </m:r>
                            </m:oMath>
                          </a14:m>
                          <a:r>
                            <a:rPr lang="en-KR" sz="1400" dirty="0">
                              <a:latin typeface="배달의민족 주아" panose="02020603020101020101" pitchFamily="18" charset="-127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34.170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70153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40+60+30+30+60+30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×1,000 </m:t>
                              </m:r>
                            </m:oMath>
                          </a14:m>
                          <a:r>
                            <a:rPr lang="en-KR" sz="1400" dirty="0">
                              <a:latin typeface="배달의민족 주아" panose="02020603020101020101" pitchFamily="18" charset="-127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41.700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6901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50+30+50+5+5+5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×1,000 </m:t>
                              </m:r>
                            </m:oMath>
                          </a14:m>
                          <a:r>
                            <a:rPr lang="en-KR" sz="1400" dirty="0">
                              <a:latin typeface="배달의민족 주아" panose="02020603020101020101" pitchFamily="18" charset="-127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24.170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043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6">
                <a:extLst>
                  <a:ext uri="{FF2B5EF4-FFF2-40B4-BE49-F238E27FC236}">
                    <a16:creationId xmlns:a16="http://schemas.microsoft.com/office/drawing/2014/main" id="{729BBF4B-A72C-2A50-3076-159053E35A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762352"/>
                  </p:ext>
                </p:extLst>
              </p:nvPr>
            </p:nvGraphicFramePr>
            <p:xfrm>
              <a:off x="2908468" y="1902355"/>
              <a:ext cx="8127999" cy="15603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292060704"/>
                        </a:ext>
                      </a:extLst>
                    </a:gridCol>
                    <a:gridCol w="2274749">
                      <a:extLst>
                        <a:ext uri="{9D8B030D-6E8A-4147-A177-3AD203B41FA5}">
                          <a16:colId xmlns:a16="http://schemas.microsoft.com/office/drawing/2014/main" val="488476587"/>
                        </a:ext>
                      </a:extLst>
                    </a:gridCol>
                    <a:gridCol w="3143917">
                      <a:extLst>
                        <a:ext uri="{9D8B030D-6E8A-4147-A177-3AD203B41FA5}">
                          <a16:colId xmlns:a16="http://schemas.microsoft.com/office/drawing/2014/main" val="6325904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ko-KR" altLang="en-US" dirty="0">
                              <a:latin typeface="배달의민족 주아" panose="02020603020101020101" pitchFamily="18" charset="-127"/>
                              <a:ea typeface="배달의민족 주아" panose="02020603020101020101" pitchFamily="18" charset="-127"/>
                            </a:rPr>
                            <a:t>사용자</a:t>
                          </a:r>
                          <a:endParaRPr lang="en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배달의민족 주아" panose="02020603020101020101" pitchFamily="18" charset="-127"/>
                            </a:rPr>
                            <a:t>Shapley Equation</a:t>
                          </a:r>
                          <a:endParaRPr lang="en-K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Shapley 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4307084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9571" t="-100000" r="-139410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34.170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7015385"/>
                      </a:ext>
                    </a:extLst>
                  </a:tr>
                  <a:tr h="394462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9571" t="-203077" r="-13941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41.700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6901313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9571" t="-303077" r="-139410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KR" dirty="0">
                              <a:latin typeface="배달의민족 주아" panose="02020603020101020101" pitchFamily="18" charset="-127"/>
                            </a:rPr>
                            <a:t>24.170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043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3F22F7B5-FDFF-2EFB-9E62-5E92D71D1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062" y="3935346"/>
            <a:ext cx="8596668" cy="1268411"/>
          </a:xfrm>
        </p:spPr>
        <p:txBody>
          <a:bodyPr>
            <a:normAutofit/>
          </a:bodyPr>
          <a:lstStyle/>
          <a:p>
            <a:r>
              <a:rPr lang="en-KR" sz="2000" dirty="0"/>
              <a:t>A </a:t>
            </a:r>
            <a:r>
              <a:rPr lang="ko-KR" altLang="en-US" sz="2000"/>
              <a:t>기여도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34.17%</a:t>
            </a:r>
          </a:p>
          <a:p>
            <a:r>
              <a:rPr lang="en-US" sz="2000" dirty="0"/>
              <a:t>B</a:t>
            </a:r>
            <a:r>
              <a:rPr lang="ko-KR" altLang="en-US" sz="2000" dirty="0"/>
              <a:t> 기여도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41.17%</a:t>
            </a:r>
          </a:p>
          <a:p>
            <a:r>
              <a:rPr lang="en-US" sz="2000" dirty="0"/>
              <a:t>C </a:t>
            </a:r>
            <a:r>
              <a:rPr lang="ko-KR" altLang="en-US" sz="2000" dirty="0"/>
              <a:t>기여도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24.17%</a:t>
            </a:r>
            <a:endParaRPr lang="en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88CB2-BEF5-F21F-0A20-F49CFF25461B}"/>
              </a:ext>
            </a:extLst>
          </p:cNvPr>
          <p:cNvSpPr txBox="1"/>
          <p:nvPr/>
        </p:nvSpPr>
        <p:spPr>
          <a:xfrm>
            <a:off x="4530705" y="3887675"/>
            <a:ext cx="6436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결과해석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비해서 많은 개인 운송 비용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부담하지만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합승시에는 상대적으로 적은 금액을 부담하고 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비교했을 때 개인 운송 요금이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배나 차이가 나지만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합승시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훨씬 많은 요금 부담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이용에 적극적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1CC8726-9030-032B-1FDC-BFC34318E0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9" y="5404485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1544648"/>
      </p:ext>
    </p:extLst>
  </p:cSld>
  <p:clrMapOvr>
    <a:masterClrMapping/>
  </p:clrMapOvr>
  <p:transition spd="med">
    <p:strips dir="l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240464" y="2233433"/>
            <a:ext cx="5613747" cy="586310"/>
            <a:chOff x="1258772" y="2093200"/>
            <a:chExt cx="5613747" cy="586310"/>
          </a:xfrm>
        </p:grpSpPr>
        <p:sp>
          <p:nvSpPr>
            <p:cNvPr id="6" name="TextBox 5"/>
            <p:cNvSpPr txBox="1"/>
            <p:nvPr/>
          </p:nvSpPr>
          <p:spPr>
            <a:xfrm>
              <a:off x="1982056" y="2094735"/>
              <a:ext cx="4890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Introduction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1240464" y="3126724"/>
            <a:ext cx="5613747" cy="586310"/>
            <a:chOff x="1258772" y="3109173"/>
            <a:chExt cx="5613747" cy="586310"/>
          </a:xfrm>
        </p:grpSpPr>
        <p:sp>
          <p:nvSpPr>
            <p:cNvPr id="9" name="TextBox 8"/>
            <p:cNvSpPr txBox="1"/>
            <p:nvPr/>
          </p:nvSpPr>
          <p:spPr>
            <a:xfrm>
              <a:off x="1982056" y="3110708"/>
              <a:ext cx="4890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Preprocessing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3109173"/>
              <a:ext cx="541453" cy="530695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1240464" y="4075631"/>
            <a:ext cx="5613747" cy="586310"/>
            <a:chOff x="1258772" y="4102719"/>
            <a:chExt cx="5613747" cy="586310"/>
          </a:xfrm>
        </p:grpSpPr>
        <p:sp>
          <p:nvSpPr>
            <p:cNvPr id="12" name="TextBox 11"/>
            <p:cNvSpPr txBox="1"/>
            <p:nvPr/>
          </p:nvSpPr>
          <p:spPr>
            <a:xfrm>
              <a:off x="1982056" y="4104254"/>
              <a:ext cx="4890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4102719"/>
              <a:ext cx="541453" cy="530695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1240464" y="4970458"/>
            <a:ext cx="5613747" cy="586310"/>
            <a:chOff x="1258772" y="5105173"/>
            <a:chExt cx="5613747" cy="586310"/>
          </a:xfrm>
        </p:grpSpPr>
        <p:sp>
          <p:nvSpPr>
            <p:cNvPr id="15" name="TextBox 14"/>
            <p:cNvSpPr txBox="1"/>
            <p:nvPr/>
          </p:nvSpPr>
          <p:spPr>
            <a:xfrm>
              <a:off x="1982056" y="5106708"/>
              <a:ext cx="4890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Interpretability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5105173"/>
              <a:ext cx="541453" cy="53069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946926" y="882902"/>
            <a:ext cx="3341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Contents</a:t>
            </a:r>
            <a:endParaRPr lang="ko-KR" altLang="en-US" sz="6000" spc="-1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04" y="619125"/>
            <a:ext cx="1365223" cy="1365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810319B-D705-6B7A-DB7B-A800F7E67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559" y="783931"/>
            <a:ext cx="4569667" cy="541074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E2FA2B2-9CFD-E6E2-E5FE-3346E9EF723B}"/>
              </a:ext>
            </a:extLst>
          </p:cNvPr>
          <p:cNvGrpSpPr/>
          <p:nvPr/>
        </p:nvGrpSpPr>
        <p:grpSpPr>
          <a:xfrm>
            <a:off x="1240464" y="5806226"/>
            <a:ext cx="5613747" cy="586310"/>
            <a:chOff x="1258772" y="5105173"/>
            <a:chExt cx="5613747" cy="5863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4E2FA7-FDD4-2F04-D468-37A002ABA0C3}"/>
                </a:ext>
              </a:extLst>
            </p:cNvPr>
            <p:cNvSpPr txBox="1"/>
            <p:nvPr/>
          </p:nvSpPr>
          <p:spPr>
            <a:xfrm>
              <a:off x="1982056" y="5106708"/>
              <a:ext cx="4890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Results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417629-E2DC-44AC-F9C4-A61FC5C0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5105173"/>
              <a:ext cx="541453" cy="53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962517"/>
      </p:ext>
    </p:extLst>
  </p:cSld>
  <p:clrMapOvr>
    <a:masterClrMapping/>
  </p:clrMapOvr>
  <p:transition spd="med">
    <p:strips dir="l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274D45-0EAA-7662-058B-53B8E3C83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082" y="1627989"/>
            <a:ext cx="4743450" cy="4086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F10936-468E-9C6C-C9E9-102D14CE56D1}"/>
              </a:ext>
            </a:extLst>
          </p:cNvPr>
          <p:cNvSpPr txBox="1"/>
          <p:nvPr/>
        </p:nvSpPr>
        <p:spPr>
          <a:xfrm>
            <a:off x="6642674" y="1934992"/>
            <a:ext cx="4052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summary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들에 대해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Shapley Value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어떠한 분포를 미치는지 시각화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Ex)↓MMSE↑CDRSM ↓MOCA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MMSE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낮을수록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CDRSM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높을수록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MOCA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낮을수록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 CLASS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분류될 확률이 높다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996AED1-C17A-D9FD-F75D-1CFC8DD745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445096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549738"/>
      </p:ext>
    </p:extLst>
  </p:cSld>
  <p:clrMapOvr>
    <a:masterClrMapping/>
  </p:clrMapOvr>
  <p:transition spd="med">
    <p:strips dir="l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10059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BC279-B368-52B7-6C34-4F811990C8A8}"/>
              </a:ext>
            </a:extLst>
          </p:cNvPr>
          <p:cNvSpPr txBox="1"/>
          <p:nvPr/>
        </p:nvSpPr>
        <p:spPr>
          <a:xfrm>
            <a:off x="1514168" y="1465636"/>
            <a:ext cx="9969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FURIA(Fuzzy Unordered Rule Induction Algorithm) &amp; DT Explainer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RIPPER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(IF-THEN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분류 알고리즘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변형으로서 결과값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(IF)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구조를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Fuzzy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하게 나타냄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정량화된 수치가 아니라 그보다 넓은 범위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(Fuzzy)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결과를 해석 가능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ExpliClas</a:t>
            </a:r>
            <a:endParaRPr lang="en-US" altLang="ko-KR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FURIA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알고리즘의 하나로서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이용하면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(textual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graphical)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데이터에 대해 언어학적인 용어로서 정의되어 설명되어진다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.ex) low, medium, high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0295C3-CB19-9F00-685C-D476D1601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224" y="3491212"/>
            <a:ext cx="6667500" cy="21812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941C38-BE61-2283-82DD-72FA16E770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9" y="5386771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6423848"/>
      </p:ext>
    </p:extLst>
  </p:cSld>
  <p:clrMapOvr>
    <a:masterClrMapping/>
  </p:clrMapOvr>
  <p:transition spd="med">
    <p:strips dir="l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Explainability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10059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18536-DF9D-6C1F-76C2-ADD692D8044B}"/>
              </a:ext>
            </a:extLst>
          </p:cNvPr>
          <p:cNvSpPr txBox="1"/>
          <p:nvPr/>
        </p:nvSpPr>
        <p:spPr>
          <a:xfrm>
            <a:off x="4849270" y="1192236"/>
            <a:ext cx="33735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RF interpretability</a:t>
            </a:r>
            <a:endParaRPr lang="ko-KR" altLang="en-US" sz="25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5FE45-EBB2-33CC-EF7D-D61B1341C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620" y="1603156"/>
            <a:ext cx="7154823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53F0C5-2742-D302-B53E-845A8B31F6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0" y="5569106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9590716"/>
      </p:ext>
    </p:extLst>
  </p:cSld>
  <p:clrMapOvr>
    <a:masterClrMapping/>
  </p:clrMapOvr>
  <p:transition spd="med">
    <p:strips dir="l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Conclusion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10059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453D9-EFCE-392E-D1BB-EB9538F1D245}"/>
              </a:ext>
            </a:extLst>
          </p:cNvPr>
          <p:cNvSpPr txBox="1"/>
          <p:nvPr/>
        </p:nvSpPr>
        <p:spPr>
          <a:xfrm>
            <a:off x="1073683" y="1350952"/>
            <a:ext cx="102294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다중분류를 수행함에 있어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multimodal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단일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modal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뛰어난 성능을 발휘함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SHAP VALUE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DT &amp; FURIA,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Featrue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importance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Explanation capability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달성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제안된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모델이 정확하고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설명가능하지만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실제 임상 시나리오에서 적용하기에는 힘들다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Discussion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Layer1, layer2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두가지 모델을 사용함으로써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predict, progression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예측할수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있다고 저자가 주장한다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각각의 모델에서 사용하는 데이터셋이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다른것도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납득이 가지만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Layer1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MCI Patient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예측결과를 가져와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 2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사용한다는 점이 정말 효율적일까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의문이 들었습니다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2CCD0E-1E4B-B91D-A257-E94D598DF40B}"/>
              </a:ext>
            </a:extLst>
          </p:cNvPr>
          <p:cNvGrpSpPr/>
          <p:nvPr/>
        </p:nvGrpSpPr>
        <p:grpSpPr>
          <a:xfrm>
            <a:off x="1014690" y="4310063"/>
            <a:ext cx="9996724" cy="1635324"/>
            <a:chOff x="-8386179" y="1816134"/>
            <a:chExt cx="14337607" cy="24673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704524-4ACB-F6F7-61CE-CE4B3D0A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160" y="1816134"/>
              <a:ext cx="2456268" cy="245626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854DCA-6DE8-D3B4-BD0A-00DC9E44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333" y="1816134"/>
              <a:ext cx="2467343" cy="2467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541911-049E-3E73-346B-61EB8603A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81" y="1816134"/>
              <a:ext cx="2467343" cy="24673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BBE079D-4D39-260A-865A-EA28CD64D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03171" y="1816134"/>
              <a:ext cx="2467343" cy="246734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F86AA8-A624-0BE0-4138-0F050BB3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98923" y="1816134"/>
              <a:ext cx="2467343" cy="246734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4B178F1-975A-F206-F7F3-8FCDEAE0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94675" y="1816134"/>
              <a:ext cx="2467343" cy="246734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07C45C-5DB8-63AF-973D-4C1205F2D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90427" y="1816134"/>
              <a:ext cx="2467343" cy="246734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62B0AA5-C3B7-DB41-0CB9-B8958E7F3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86179" y="1816134"/>
              <a:ext cx="2467343" cy="2467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879720"/>
      </p:ext>
    </p:extLst>
  </p:cSld>
  <p:clrMapOvr>
    <a:masterClrMapping/>
  </p:clrMapOvr>
  <p:transition spd="med">
    <p:strips dir="l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59" y="266700"/>
            <a:ext cx="412927" cy="4047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42" y="2140166"/>
            <a:ext cx="8621866" cy="4407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자유형 26"/>
          <p:cNvSpPr/>
          <p:nvPr/>
        </p:nvSpPr>
        <p:spPr>
          <a:xfrm>
            <a:off x="2419546" y="1281654"/>
            <a:ext cx="7352908" cy="4161343"/>
          </a:xfrm>
          <a:custGeom>
            <a:avLst/>
            <a:gdLst>
              <a:gd name="connsiteX0" fmla="*/ 0 w 7352908"/>
              <a:gd name="connsiteY0" fmla="*/ 0 h 4161343"/>
              <a:gd name="connsiteX1" fmla="*/ 6763982 w 7352908"/>
              <a:gd name="connsiteY1" fmla="*/ 0 h 4161343"/>
              <a:gd name="connsiteX2" fmla="*/ 7352908 w 7352908"/>
              <a:gd name="connsiteY2" fmla="*/ 588925 h 4161343"/>
              <a:gd name="connsiteX3" fmla="*/ 7352908 w 7352908"/>
              <a:gd name="connsiteY3" fmla="*/ 4161343 h 4161343"/>
              <a:gd name="connsiteX4" fmla="*/ 608805 w 7352908"/>
              <a:gd name="connsiteY4" fmla="*/ 4161343 h 4161343"/>
              <a:gd name="connsiteX5" fmla="*/ 608805 w 7352908"/>
              <a:gd name="connsiteY5" fmla="*/ 4161343 h 4161343"/>
              <a:gd name="connsiteX6" fmla="*/ 0 w 7352908"/>
              <a:gd name="connsiteY6" fmla="*/ 3552538 h 416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52908" h="4161343">
                <a:moveTo>
                  <a:pt x="0" y="0"/>
                </a:moveTo>
                <a:lnTo>
                  <a:pt x="6763982" y="0"/>
                </a:lnTo>
                <a:lnTo>
                  <a:pt x="7352908" y="588925"/>
                </a:lnTo>
                <a:lnTo>
                  <a:pt x="7352908" y="4161343"/>
                </a:lnTo>
                <a:lnTo>
                  <a:pt x="608805" y="4161343"/>
                </a:lnTo>
                <a:lnTo>
                  <a:pt x="608805" y="4161343"/>
                </a:lnTo>
                <a:lnTo>
                  <a:pt x="0" y="3552538"/>
                </a:lnTo>
                <a:close/>
              </a:path>
            </a:pathLst>
          </a:cu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84" r="75192" b="33810"/>
          <a:stretch/>
        </p:blipFill>
        <p:spPr>
          <a:xfrm>
            <a:off x="2009775" y="2140166"/>
            <a:ext cx="1752230" cy="291761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6" b="98289" l="4500" r="96250">
                        <a14:foregroundMark x1="26000" y1="36186" x2="33500" y2="59169"/>
                        <a14:foregroundMark x1="40875" y1="62592" x2="48875" y2="71394"/>
                        <a14:foregroundMark x1="55375" y1="79462" x2="58625" y2="86308"/>
                        <a14:foregroundMark x1="60000" y1="51589" x2="60875" y2="58924"/>
                        <a14:foregroundMark x1="73375" y1="66504" x2="78000" y2="84108"/>
                        <a14:foregroundMark x1="70625" y1="57702" x2="70375" y2="55012"/>
                        <a14:foregroundMark x1="77750" y1="61125" x2="79000" y2="56235"/>
                        <a14:foregroundMark x1="70625" y1="93888" x2="71250" y2="80440"/>
                        <a14:foregroundMark x1="93500" y1="91932" x2="88625" y2="90954"/>
                        <a14:foregroundMark x1="86000" y1="86308" x2="84000" y2="85330"/>
                        <a14:foregroundMark x1="83375" y1="82885" x2="87375" y2="91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89" t="40692"/>
          <a:stretch/>
        </p:blipFill>
        <p:spPr>
          <a:xfrm>
            <a:off x="5131246" y="3933825"/>
            <a:ext cx="5113761" cy="2614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829208" y="1954991"/>
            <a:ext cx="5408773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8800" spc="-60" dirty="0">
                <a:ln w="12700">
                  <a:noFill/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8800" spc="-60" dirty="0">
                <a:ln w="12700">
                  <a:noFill/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967999" y="3493130"/>
            <a:ext cx="3222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2400" spc="-60" dirty="0">
                <a:solidFill>
                  <a:srgbClr val="8E8E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질문</a:t>
            </a:r>
            <a:r>
              <a:rPr lang="ko-KR" altLang="en-US" sz="2400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언제든 환영입니다</a:t>
            </a:r>
            <a:r>
              <a:rPr lang="en-US" altLang="ko-KR" sz="2400" spc="-6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:3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021" y="382679"/>
            <a:ext cx="412927" cy="40472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43" y="266700"/>
            <a:ext cx="412927" cy="404723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610" y="5632113"/>
            <a:ext cx="412927" cy="404723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726" y="2145007"/>
            <a:ext cx="412927" cy="40472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713" y="4472078"/>
            <a:ext cx="412927" cy="40472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427" y="5500959"/>
            <a:ext cx="412927" cy="4047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5" y="1627864"/>
            <a:ext cx="412927" cy="40472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3" y="4094982"/>
            <a:ext cx="412927" cy="40472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61" y="5845546"/>
            <a:ext cx="412927" cy="40472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47" y="6232954"/>
            <a:ext cx="412927" cy="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23722"/>
      </p:ext>
    </p:extLst>
  </p:cSld>
  <p:clrMapOvr>
    <a:masterClrMapping/>
  </p:clrMapOvr>
  <p:transition spd="med">
    <p:strips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5756" y="37397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Introduction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599769" y="108329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C7B81-7C9B-0052-220A-D89C6C143DB5}"/>
              </a:ext>
            </a:extLst>
          </p:cNvPr>
          <p:cNvSpPr txBox="1"/>
          <p:nvPr/>
        </p:nvSpPr>
        <p:spPr>
          <a:xfrm>
            <a:off x="968948" y="1409946"/>
            <a:ext cx="64642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Alzheimers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disease(AD)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어려움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대부분의 연구가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neuroimaging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데이터셋에만 의존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Diagnosis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progression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독립적인 문제로서 연구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결과 해석을 등한시하고 모델 성능 최적화에만 연구가 집중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Alzheimer’s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disease(AD)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만성 신경 퇴행성 질환으로서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아밀로이드반의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비정상적인 축적과 뇌의 신경섬유매듭이 엉키는 특징을 가지고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환자는 행동변화와 함께 기억력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사고력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 능력이 감소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현재까지 치료법이 발견되지 않았기 때문에 조기 발견이 매우 중요함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9A9BA3-A7EA-F6A7-2607-239BB31D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213" y="1325079"/>
            <a:ext cx="3372628" cy="22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츠하이머병">
            <a:extLst>
              <a:ext uri="{FF2B5EF4-FFF2-40B4-BE49-F238E27FC236}">
                <a16:creationId xmlns:a16="http://schemas.microsoft.com/office/drawing/2014/main" id="{9581A2CE-A656-635D-AC19-C627FD2F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79" y="3880216"/>
            <a:ext cx="3468062" cy="193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71361"/>
      </p:ext>
    </p:extLst>
  </p:cSld>
  <p:clrMapOvr>
    <a:masterClrMapping/>
  </p:clrMapOvr>
  <p:transition spd="med">
    <p:strips dir="l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Introduction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39940" y="1040054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C7B81-7C9B-0052-220A-D89C6C143DB5}"/>
              </a:ext>
            </a:extLst>
          </p:cNvPr>
          <p:cNvSpPr txBox="1"/>
          <p:nvPr/>
        </p:nvSpPr>
        <p:spPr>
          <a:xfrm>
            <a:off x="968949" y="1409946"/>
            <a:ext cx="476004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Motivation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of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Research</a:t>
            </a:r>
          </a:p>
          <a:p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 임상 진단시에도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multimodal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로써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사용되어짐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요소를 고려하는 것이 현실적으로 불가능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Ex)Cognitive scores(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인지 점수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neuropathology vital signs(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신경병리학적 생체 신호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symptoms(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medical history(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과거 병력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neuropsychological battery(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치매 진단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Multimodal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로써 이 모든 요소를 반영하는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CDSS(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임상의사결정시스템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필요성 대두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CDSS =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 모델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Interpretability(XAI)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6816B-FDBB-2D24-5869-B172A6298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350" y="1841376"/>
            <a:ext cx="3358429" cy="3976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C3618-7978-0FE3-3168-62B6B55ED2DF}"/>
              </a:ext>
            </a:extLst>
          </p:cNvPr>
          <p:cNvSpPr txBox="1"/>
          <p:nvPr/>
        </p:nvSpPr>
        <p:spPr>
          <a:xfrm>
            <a:off x="7413167" y="1318324"/>
            <a:ext cx="325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CDSS(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임상의사결정시스템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266920"/>
      </p:ext>
    </p:extLst>
  </p:cSld>
  <p:clrMapOvr>
    <a:masterClrMapping/>
  </p:clrMapOvr>
  <p:transition spd="med">
    <p:strips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Preprocessing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C7B81-7C9B-0052-220A-D89C6C143DB5}"/>
              </a:ext>
            </a:extLst>
          </p:cNvPr>
          <p:cNvSpPr txBox="1"/>
          <p:nvPr/>
        </p:nvSpPr>
        <p:spPr>
          <a:xfrm>
            <a:off x="1552987" y="4370348"/>
            <a:ext cx="47600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Material and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DATASET : 1048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Cognitively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sMCI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(MCI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판정만 받음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pMCI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(3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년이내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판정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268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Alzheimer’s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disease(AD)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255D86-C415-E99C-ECCD-ADD1C971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65" y="1296198"/>
            <a:ext cx="9008315" cy="3005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E792A-3359-179F-E2EF-14A816B42F98}"/>
              </a:ext>
            </a:extLst>
          </p:cNvPr>
          <p:cNvSpPr txBox="1"/>
          <p:nvPr/>
        </p:nvSpPr>
        <p:spPr>
          <a:xfrm>
            <a:off x="6241517" y="4454498"/>
            <a:ext cx="4372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PET(Positron emission tomography) data :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양전자 방사 단층 촬영 데이터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CSF(cerebrospinal fluid) data :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뇌척수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중추신경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</a:t>
            </a:r>
            <a:endParaRPr lang="en-US" altLang="ko-KR" sz="1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FreeSurfer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15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뇌영상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이미지에서 자동으로 중요</a:t>
            </a:r>
            <a:r>
              <a: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feature </a:t>
            </a:r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추출하는 소프트웨어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060ED1-A2D8-6978-3502-01A4C4341D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0" b="5153"/>
          <a:stretch/>
        </p:blipFill>
        <p:spPr>
          <a:xfrm>
            <a:off x="236034" y="5548125"/>
            <a:ext cx="1044432" cy="1035556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0780366"/>
      </p:ext>
    </p:extLst>
  </p:cSld>
  <p:clrMapOvr>
    <a:masterClrMapping/>
  </p:clrMapOvr>
  <p:transition spd="med">
    <p:strips dir="l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Preprocessing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375A9-FDE2-556F-F0DE-A249F4BFD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029" y="1244601"/>
            <a:ext cx="5570096" cy="4746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772BEF-4C34-39CE-F0AC-CBF27D6F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48124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F35E15-C861-F90D-F9B5-B855EED1B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12" y="2721013"/>
            <a:ext cx="2275742" cy="22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32624"/>
      </p:ext>
    </p:extLst>
  </p:cSld>
  <p:clrMapOvr>
    <a:masterClrMapping/>
  </p:clrMapOvr>
  <p:transition spd="med">
    <p:strips dir="l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Preprocessing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18F574-1609-FF29-C070-2AA908D2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082" y="1474354"/>
            <a:ext cx="5747501" cy="4353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D3B22-5D08-3E5C-53E5-7177153EA304}"/>
              </a:ext>
            </a:extLst>
          </p:cNvPr>
          <p:cNvSpPr txBox="1"/>
          <p:nvPr/>
        </p:nvSpPr>
        <p:spPr>
          <a:xfrm>
            <a:off x="7279804" y="1675417"/>
            <a:ext cx="38876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train_test_split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S1(90%), S2(10%)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Standardization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표준 정규분포로 정규화 진행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S1(train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selection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결측치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처리 진행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첫번째 모델의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imbalance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존재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(28.05% CN, 46.37% MCI, and 25.58% AD) -&gt; oversampling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(SMOTE)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Nested k-fold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startified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cross-validation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하이퍼파라미터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튜닝 진행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48E664-7514-4F10-41D5-A130D64683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48124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4153921"/>
      </p:ext>
    </p:extLst>
  </p:cSld>
  <p:clrMapOvr>
    <a:masterClrMapping/>
  </p:clrMapOvr>
  <p:transition spd="med">
    <p:strips dir="l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4AA8FB7-5D87-4A64-5DDF-369AF93D10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51" r="470"/>
          <a:stretch/>
        </p:blipFill>
        <p:spPr>
          <a:xfrm>
            <a:off x="1588548" y="1551447"/>
            <a:ext cx="8733700" cy="40208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C12F09-BBB8-A9A6-1FB5-4DA2166F8EE5}"/>
              </a:ext>
            </a:extLst>
          </p:cNvPr>
          <p:cNvSpPr/>
          <p:nvPr/>
        </p:nvSpPr>
        <p:spPr>
          <a:xfrm>
            <a:off x="1793404" y="2548522"/>
            <a:ext cx="3256444" cy="30348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85ACD-2926-8C2B-57BD-8977A8EA6E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10270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9685455"/>
      </p:ext>
    </p:extLst>
  </p:cSld>
  <p:clrMapOvr>
    <a:masterClrMapping/>
  </p:clrMapOvr>
  <p:transition spd="med">
    <p:strips dir="l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8748742" y="373978"/>
            <a:ext cx="2741725" cy="666076"/>
            <a:chOff x="6821273" y="783966"/>
            <a:chExt cx="3465727" cy="103329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3220" r="61271" b="54370"/>
            <a:stretch/>
          </p:blipFill>
          <p:spPr>
            <a:xfrm>
              <a:off x="6821273" y="860823"/>
              <a:ext cx="1075344" cy="909906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" t="53260" r="61271" b="125"/>
            <a:stretch/>
          </p:blipFill>
          <p:spPr>
            <a:xfrm>
              <a:off x="8104240" y="783966"/>
              <a:ext cx="1075344" cy="100012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01" t="-457" r="7083" b="49847"/>
            <a:stretch/>
          </p:blipFill>
          <p:spPr>
            <a:xfrm>
              <a:off x="9441138" y="791428"/>
              <a:ext cx="845862" cy="1025833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04774" y="104774"/>
            <a:ext cx="11982451" cy="6648451"/>
          </a:xfrm>
          <a:prstGeom prst="rect">
            <a:avLst/>
          </a:prstGeom>
          <a:noFill/>
          <a:ln w="225425">
            <a:gradFill flip="none" rotWithShape="1">
              <a:gsLst>
                <a:gs pos="5000">
                  <a:srgbClr val="C5C7E9"/>
                </a:gs>
                <a:gs pos="68000">
                  <a:srgbClr val="F6CDD1"/>
                </a:gs>
                <a:gs pos="37000">
                  <a:srgbClr val="F6CDD1"/>
                </a:gs>
                <a:gs pos="100000">
                  <a:srgbClr val="C0C3EF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98058" y="381068"/>
            <a:ext cx="4882154" cy="586007"/>
            <a:chOff x="1258772" y="2093200"/>
            <a:chExt cx="5613747" cy="730143"/>
          </a:xfrm>
        </p:grpSpPr>
        <p:sp>
          <p:nvSpPr>
            <p:cNvPr id="16" name="TextBox 15"/>
            <p:cNvSpPr txBox="1"/>
            <p:nvPr/>
          </p:nvSpPr>
          <p:spPr>
            <a:xfrm>
              <a:off x="1982056" y="2094735"/>
              <a:ext cx="4890463" cy="72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spc="-15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Modeling</a:t>
              </a:r>
              <a:endParaRPr lang="ko-KR" altLang="en-US" sz="3200" spc="-15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772" y="2093200"/>
              <a:ext cx="541453" cy="530695"/>
            </a:xfrm>
            <a:prstGeom prst="rect">
              <a:avLst/>
            </a:prstGeom>
          </p:spPr>
        </p:pic>
      </p:grpSp>
      <p:sp>
        <p:nvSpPr>
          <p:cNvPr id="27" name="모서리가 둥근 직사각형 26"/>
          <p:cNvSpPr/>
          <p:nvPr/>
        </p:nvSpPr>
        <p:spPr>
          <a:xfrm>
            <a:off x="660235" y="1029707"/>
            <a:ext cx="11002788" cy="5064326"/>
          </a:xfrm>
          <a:prstGeom prst="roundRect">
            <a:avLst>
              <a:gd name="adj" fmla="val 6124"/>
            </a:avLst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7922" y="1143786"/>
            <a:ext cx="10884309" cy="4950247"/>
          </a:xfrm>
          <a:prstGeom prst="roundRect">
            <a:avLst>
              <a:gd name="adj" fmla="val 4737"/>
            </a:avLst>
          </a:prstGeom>
          <a:noFill/>
          <a:ln w="76200">
            <a:solidFill>
              <a:srgbClr val="C5C7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2" y="5543594"/>
            <a:ext cx="1017467" cy="1017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CE984C-BB1B-E7A1-4F8B-F47D6EB33E8E}"/>
              </a:ext>
            </a:extLst>
          </p:cNvPr>
          <p:cNvSpPr txBox="1"/>
          <p:nvPr/>
        </p:nvSpPr>
        <p:spPr>
          <a:xfrm>
            <a:off x="1506301" y="1322633"/>
            <a:ext cx="9179396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Layer1 : </a:t>
            </a:r>
            <a:r>
              <a:rPr lang="en-US" altLang="ko-KR" sz="25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multilable</a:t>
            </a:r>
            <a:r>
              <a:rPr lang="en-US" altLang="ko-KR" sz="25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classification –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 : CN(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MCI(Progression), AD(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알츠하이머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A1 : RF-RFE – 94.4%(28 features)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A2 : SVM-RFE – 92.4%(12 features)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A3 : GB-RFE – 92.6%(14 features)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8A66D0-D80A-EB37-AC2E-6AEFC3BDAF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52"/>
          <a:stretch/>
        </p:blipFill>
        <p:spPr>
          <a:xfrm>
            <a:off x="1324228" y="3187271"/>
            <a:ext cx="10166239" cy="25449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A24A3F-D9D9-6D8F-4FDD-29EEEC0570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3" y="5505248"/>
            <a:ext cx="1091817" cy="10918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1901584"/>
      </p:ext>
    </p:extLst>
  </p:cSld>
  <p:clrMapOvr>
    <a:masterClrMapping/>
  </p:clrMapOvr>
  <p:transition spd="med">
    <p:strips dir="l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1246</Words>
  <Application>Microsoft Office PowerPoint</Application>
  <PresentationFormat>와이드스크린</PresentationFormat>
  <Paragraphs>193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맑은 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김홍범[ 대학원석사과정재학 / 산업경영공학과 ]</cp:lastModifiedBy>
  <cp:revision>58</cp:revision>
  <dcterms:created xsi:type="dcterms:W3CDTF">2018-04-26T16:13:14Z</dcterms:created>
  <dcterms:modified xsi:type="dcterms:W3CDTF">2022-10-07T06:10:34Z</dcterms:modified>
</cp:coreProperties>
</file>